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11"/>
  </p:notesMasterIdLst>
  <p:handoutMasterIdLst>
    <p:handoutMasterId r:id="rId12"/>
  </p:handoutMasterIdLst>
  <p:sldIdLst>
    <p:sldId id="256" r:id="rId6"/>
    <p:sldId id="283" r:id="rId7"/>
    <p:sldId id="281" r:id="rId8"/>
    <p:sldId id="282" r:id="rId9"/>
    <p:sldId id="28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83"/>
            <p14:sldId id="281"/>
            <p14:sldId id="282"/>
            <p14:sldId id="284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300"/>
    <a:srgbClr val="064569"/>
    <a:srgbClr val="51B02F"/>
    <a:srgbClr val="FFD579"/>
    <a:srgbClr val="009BA4"/>
    <a:srgbClr val="13A983"/>
    <a:srgbClr val="0074AC"/>
    <a:srgbClr val="93C356"/>
    <a:srgbClr val="BCC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1" autoAdjust="0"/>
    <p:restoredTop sz="97808" autoAdjust="0"/>
  </p:normalViewPr>
  <p:slideViewPr>
    <p:cSldViewPr snapToGrid="0" snapToObjects="1">
      <p:cViewPr varScale="1">
        <p:scale>
          <a:sx n="128" d="100"/>
          <a:sy n="128" d="100"/>
        </p:scale>
        <p:origin x="368" y="240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01.08.25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01.08.25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6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Welcome and Organizational</a:t>
            </a:r>
          </a:p>
        </p:txBody>
      </p:sp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8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824713"/>
            <a:ext cx="10525563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noProof="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Science and AI for Medicine Training School</a:t>
            </a: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noProof="0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Welcome and Organizational</a:t>
            </a:r>
          </a:p>
          <a:p>
            <a:endParaRPr lang="en-US" sz="2400" b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/>
            <a:srcRect b="76109"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1AF86-6E80-10E8-B548-601A8646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5757-E4EF-5D8C-87EE-5BFA0BA1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Introduction of the institutions involved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65CB95-3110-375C-E89B-EEFDE0DAEB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TODO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00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Training School Agenda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92AE6B-D638-AF45-A0AA-A6562B74A2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TODO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32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EAA6A-A5C1-1C81-7C0A-B08DAFB0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4EA7-723E-EAEB-AF00-9A600ABB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Expectation Management</a:t>
            </a:r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119652-FCEB-CC51-3B2A-6AEFD4DF29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812279"/>
          </a:xfrm>
        </p:spPr>
        <p:txBody>
          <a:bodyPr/>
          <a:lstStyle/>
          <a:p>
            <a:pPr algn="ctr"/>
            <a:r>
              <a:rPr lang="en-US" sz="2000" noProof="0" dirty="0"/>
              <a:t>Teaching fundamentals as a basis for further self-study and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8DE0F-A554-1804-8D3B-528245B9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975"/>
          <a:stretch/>
        </p:blipFill>
        <p:spPr>
          <a:xfrm>
            <a:off x="2195839" y="3553512"/>
            <a:ext cx="7800327" cy="247253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9FC58B7-FDF6-D339-1BD9-2B525D1EA2D4}"/>
              </a:ext>
            </a:extLst>
          </p:cNvPr>
          <p:cNvSpPr/>
          <p:nvPr/>
        </p:nvSpPr>
        <p:spPr>
          <a:xfrm>
            <a:off x="427761" y="2818015"/>
            <a:ext cx="2429467" cy="665041"/>
          </a:xfrm>
          <a:prstGeom prst="wedgeRoundRectCallout">
            <a:avLst>
              <a:gd name="adj1" fmla="val 51886"/>
              <a:gd name="adj2" fmla="val 12556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Python and Tools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B900501-C9AF-BC99-1EAD-9ECC51BDA76B}"/>
              </a:ext>
            </a:extLst>
          </p:cNvPr>
          <p:cNvSpPr/>
          <p:nvPr/>
        </p:nvSpPr>
        <p:spPr>
          <a:xfrm>
            <a:off x="3323651" y="2583696"/>
            <a:ext cx="2772349" cy="634850"/>
          </a:xfrm>
          <a:prstGeom prst="wedgeRoundRectCallout">
            <a:avLst>
              <a:gd name="adj1" fmla="val 21167"/>
              <a:gd name="adj2" fmla="val 14827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Data Processing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4B47E8D-E579-EE6D-8BBF-B1429CF185DA}"/>
              </a:ext>
            </a:extLst>
          </p:cNvPr>
          <p:cNvSpPr/>
          <p:nvPr/>
        </p:nvSpPr>
        <p:spPr>
          <a:xfrm>
            <a:off x="6562423" y="2703354"/>
            <a:ext cx="2772349" cy="637463"/>
          </a:xfrm>
          <a:prstGeom prst="wedgeRoundRectCallout">
            <a:avLst>
              <a:gd name="adj1" fmla="val -30594"/>
              <a:gd name="adj2" fmla="val 13358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Machine Learning</a:t>
            </a:r>
          </a:p>
          <a:p>
            <a:pPr algn="ctr"/>
            <a:r>
              <a:rPr lang="en-DE" dirty="0"/>
              <a:t>Deep Learning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4F1D209-C559-55F3-7DF0-414E130A97B7}"/>
              </a:ext>
            </a:extLst>
          </p:cNvPr>
          <p:cNvSpPr/>
          <p:nvPr/>
        </p:nvSpPr>
        <p:spPr>
          <a:xfrm>
            <a:off x="9558175" y="3104353"/>
            <a:ext cx="1915118" cy="634850"/>
          </a:xfrm>
          <a:prstGeom prst="wedgeRoundRectCallout">
            <a:avLst>
              <a:gd name="adj1" fmla="val -60939"/>
              <a:gd name="adj2" fmla="val 11187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Use of GenAI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EB412-2A29-AE86-AA6D-1E885E3DD15C}"/>
              </a:ext>
            </a:extLst>
          </p:cNvPr>
          <p:cNvCxnSpPr>
            <a:cxnSpLocks/>
          </p:cNvCxnSpPr>
          <p:nvPr/>
        </p:nvCxnSpPr>
        <p:spPr>
          <a:xfrm>
            <a:off x="2530713" y="4301406"/>
            <a:ext cx="1187227" cy="862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7B555A-7F87-149A-488D-5950E46D1B89}"/>
              </a:ext>
            </a:extLst>
          </p:cNvPr>
          <p:cNvCxnSpPr>
            <a:cxnSpLocks/>
          </p:cNvCxnSpPr>
          <p:nvPr/>
        </p:nvCxnSpPr>
        <p:spPr>
          <a:xfrm>
            <a:off x="4709483" y="4347426"/>
            <a:ext cx="932582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496AA8-728E-9182-B597-1A9B21CFB934}"/>
              </a:ext>
            </a:extLst>
          </p:cNvPr>
          <p:cNvCxnSpPr>
            <a:cxnSpLocks/>
          </p:cNvCxnSpPr>
          <p:nvPr/>
        </p:nvCxnSpPr>
        <p:spPr>
          <a:xfrm>
            <a:off x="6499062" y="4372306"/>
            <a:ext cx="1212206" cy="4075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55572-D1A4-B8D1-EB53-E08D65F94E4E}"/>
              </a:ext>
            </a:extLst>
          </p:cNvPr>
          <p:cNvCxnSpPr>
            <a:cxnSpLocks/>
          </p:cNvCxnSpPr>
          <p:nvPr/>
        </p:nvCxnSpPr>
        <p:spPr>
          <a:xfrm flipV="1">
            <a:off x="8490648" y="4301406"/>
            <a:ext cx="1067527" cy="8404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30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ACF78-44E1-3055-B35E-CAC085CF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E55B-2371-5A83-2548-A3A349D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C9C413-6F3A-1BC4-51B9-8B6E077B94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630017"/>
            <a:ext cx="10644901" cy="4386590"/>
          </a:xfrm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de-DE" sz="2800" b="1" noProof="1"/>
              <a:t>Conda installed and available? </a:t>
            </a:r>
          </a:p>
          <a:p>
            <a:pPr algn="ctr">
              <a:spcBef>
                <a:spcPts val="600"/>
              </a:spcBef>
            </a:pPr>
            <a:r>
              <a:rPr lang="de-DE" sz="2800" b="1" noProof="1"/>
              <a:t>Virtual environment prepared and tested?</a:t>
            </a:r>
          </a:p>
          <a:p>
            <a:pPr algn="ctr">
              <a:spcBef>
                <a:spcPts val="600"/>
              </a:spcBef>
            </a:pPr>
            <a:r>
              <a:rPr lang="de-DE" sz="2800" b="1" noProof="1"/>
              <a:t>Registered with Blablador and API key created?</a:t>
            </a:r>
          </a:p>
          <a:p>
            <a:pPr algn="ctr">
              <a:spcBef>
                <a:spcPts val="600"/>
              </a:spcBef>
            </a:pPr>
            <a:endParaRPr lang="de-DE" sz="2800" b="1" noProof="1"/>
          </a:p>
          <a:p>
            <a:pPr>
              <a:spcBef>
                <a:spcPts val="600"/>
              </a:spcBef>
            </a:pPr>
            <a:r>
              <a:rPr lang="de-DE" sz="2400" b="1" noProof="1"/>
              <a:t>Download the files for the practical sessions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200" noProof="1"/>
              <a:t>Download link for ZIP file on the training materials homepage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200" noProof="1"/>
              <a:t>Unzip the ZIP file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200" noProof="1"/>
              <a:t>Open Terminal / Command Prompt and navigate to the unzipped folder</a:t>
            </a:r>
          </a:p>
          <a:p>
            <a:pPr marL="738900" lvl="1" indent="-342900">
              <a:spcBef>
                <a:spcPts val="600"/>
              </a:spcBef>
            </a:pPr>
            <a:r>
              <a:rPr lang="de-DE" sz="2200" noProof="1">
                <a:latin typeface="American Typewriter" panose="02090604020004020304" pitchFamily="18" charset="77"/>
              </a:rPr>
              <a:t>cd /path/to/notebooks_download</a:t>
            </a:r>
          </a:p>
        </p:txBody>
      </p:sp>
    </p:spTree>
    <p:extLst>
      <p:ext uri="{BB962C8B-B14F-4D97-AF65-F5344CB8AC3E}">
        <p14:creationId xmlns:p14="http://schemas.microsoft.com/office/powerpoint/2010/main" val="176898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8F8D1C-8693-43B4-9141-AEF95057B684}">
  <ds:schemaRefs>
    <ds:schemaRef ds:uri="http://schemas.microsoft.com/office/2006/metadata/properties"/>
    <ds:schemaRef ds:uri="http://schemas.microsoft.com/office/infopath/2007/PartnerControls"/>
    <ds:schemaRef ds:uri="a086261e-0429-4196-aa9d-895edc846c16"/>
  </ds:schemaRefs>
</ds:datastoreItem>
</file>

<file path=customXml/itemProps2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1426</TotalTime>
  <Words>106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American Typewriter</vt:lpstr>
      <vt:lpstr>Arial</vt:lpstr>
      <vt:lpstr>Calibri</vt:lpstr>
      <vt:lpstr>Open Sans</vt:lpstr>
      <vt:lpstr>Open Sans ExtraBold</vt:lpstr>
      <vt:lpstr>Wingdings</vt:lpstr>
      <vt:lpstr>TUD_2018</vt:lpstr>
      <vt:lpstr>PowerPoint Presentation</vt:lpstr>
      <vt:lpstr>Introduction of the institutions involved</vt:lpstr>
      <vt:lpstr>Training School Agenda</vt:lpstr>
      <vt:lpstr>Expectation Management</vt:lpstr>
      <vt:lpstr>Preparation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Täschner, Matthias</cp:lastModifiedBy>
  <cp:revision>291</cp:revision>
  <dcterms:modified xsi:type="dcterms:W3CDTF">2025-08-01T10:47:05Z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